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Source Code Pro SemiBold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hRl5SF5ZAnE+V9hgOfEBSlxCA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SemiBold-regular.fntdata"/><Relationship Id="rId42" Type="http://schemas.openxmlformats.org/officeDocument/2006/relationships/font" Target="fonts/SourceCodeProSemiBold-italic.fntdata"/><Relationship Id="rId41" Type="http://schemas.openxmlformats.org/officeDocument/2006/relationships/font" Target="fonts/SourceCodeProSemiBold-bold.fntdata"/><Relationship Id="rId44" Type="http://schemas.openxmlformats.org/officeDocument/2006/relationships/font" Target="fonts/QuattrocentoSans-regular.fntdata"/><Relationship Id="rId43" Type="http://schemas.openxmlformats.org/officeDocument/2006/relationships/font" Target="fonts/SourceCodeProSemiBold-boldItalic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regular.fntdata"/><Relationship Id="rId47" Type="http://schemas.openxmlformats.org/officeDocument/2006/relationships/font" Target="fonts/QuattrocentoSans-boldItalic.fntdata"/><Relationship Id="rId49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a1641b8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8a1641b8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a1641b86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a1641b86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a1641b8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a1641b8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a1641b86e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8a1641b86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a1641b86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8a1641b86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a1641b8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8a1641b8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a1641b86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8a1641b86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3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3"/>
          <p:cNvSpPr txBox="1"/>
          <p:nvPr>
            <p:ph idx="1" type="subTitle"/>
          </p:nvPr>
        </p:nvSpPr>
        <p:spPr>
          <a:xfrm>
            <a:off x="754250" y="3070400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2300"/>
              <a:buNone/>
              <a:defRPr sz="2300">
                <a:solidFill>
                  <a:srgbClr val="01002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3" name="Google Shape;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350" y="316425"/>
            <a:ext cx="1863398" cy="1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8a1641b86e_2_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8a1641b86e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8a1641b86e_2_8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68" name="Google Shape;68;g28a1641b86e_2_86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69" name="Google Shape;69;g28a1641b86e_2_86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g28a1641b86e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8a1641b86e_2_8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18" name="Google Shape;18;p54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19" name="Google Shape;19;p54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5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500" y="203850"/>
            <a:ext cx="1428224" cy="7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55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" name="Google Shape;3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7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34" name="Google Shape;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75" y="1609425"/>
            <a:ext cx="2906750" cy="3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7"/>
          <p:cNvSpPr txBox="1"/>
          <p:nvPr>
            <p:ph idx="1" type="subTitle"/>
          </p:nvPr>
        </p:nvSpPr>
        <p:spPr>
          <a:xfrm>
            <a:off x="3116450" y="314660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None/>
              <a:defRPr sz="1600">
                <a:solidFill>
                  <a:srgbClr val="01002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Foto ao lado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5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8"/>
          <p:cNvPicPr preferRelativeResize="0"/>
          <p:nvPr/>
        </p:nvPicPr>
        <p:blipFill rotWithShape="1">
          <a:blip r:embed="rId3">
            <a:alphaModFix amt="49000"/>
          </a:blip>
          <a:srcRect b="0" l="0" r="42951" t="0"/>
          <a:stretch/>
        </p:blipFill>
        <p:spPr>
          <a:xfrm>
            <a:off x="0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8"/>
          <p:cNvSpPr txBox="1"/>
          <p:nvPr>
            <p:ph idx="1" type="body"/>
          </p:nvPr>
        </p:nvSpPr>
        <p:spPr>
          <a:xfrm>
            <a:off x="390750" y="1761750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Char char="●"/>
              <a:defRPr sz="1600">
                <a:solidFill>
                  <a:srgbClr val="01002A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41" name="Google Shape;41;p58"/>
          <p:cNvSpPr txBox="1"/>
          <p:nvPr>
            <p:ph type="title"/>
          </p:nvPr>
        </p:nvSpPr>
        <p:spPr>
          <a:xfrm>
            <a:off x="390750" y="450150"/>
            <a:ext cx="44205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" name="Google Shape;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8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" name="Google Shape;4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8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C27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scratch.mit.edu/projects/670486816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hyperlink" Target="https://scratch.mit.edu/projects/324598756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hyperlink" Target="https://scratch.mit.edu/projects/905872090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forms.gle/twbHnGh3YV4Qg4PJ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storygirl.nce.ufrj.br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scratch.mit.edu/projects/500864228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scratch.mit.edu/projects/50086422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a1641b86e_2_6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300"/>
              <a:t>Desenvolvimento do pensamento computacional através de histórias</a:t>
            </a:r>
            <a:endParaRPr sz="2300"/>
          </a:p>
        </p:txBody>
      </p:sp>
      <p:sp>
        <p:nvSpPr>
          <p:cNvPr id="77" name="Google Shape;77;g28a1641b86e_2_6"/>
          <p:cNvSpPr txBox="1"/>
          <p:nvPr>
            <p:ph idx="1" type="subTitle"/>
          </p:nvPr>
        </p:nvSpPr>
        <p:spPr>
          <a:xfrm>
            <a:off x="754250" y="3183325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pt-BR" sz="1900"/>
              <a:t>Oficina p</a:t>
            </a:r>
            <a:r>
              <a:rPr lang="pt-BR" sz="1900"/>
              <a:t>rática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Como Programar através de Histórias?</a:t>
            </a:r>
            <a:endParaRPr/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Como Programar através de Histórias?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55050" y="1240500"/>
            <a:ext cx="8087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/>
              <a:t>Partamos juntos do seguinte exemplo:</a:t>
            </a:r>
            <a:endParaRPr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622950" y="2393577"/>
            <a:ext cx="7886700" cy="1440600"/>
          </a:xfrm>
          <a:prstGeom prst="rect">
            <a:avLst/>
          </a:prstGeom>
          <a:gradFill>
            <a:gsLst>
              <a:gs pos="0">
                <a:srgbClr val="FC279C">
                  <a:alpha val="69803"/>
                </a:srgbClr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“A fadinha alegria ama flores e a cor amarelo. Sua atividade favorita é voar em um belo jardim de flores nas diferentes direções.”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Fadinha Feliz - Movimentação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pt-BR" sz="2400"/>
              <a:t>Objetivos: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o conceito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Movimento (através de teclas – up e down)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o cenário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Flowers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o ator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movimento do ator através das setas(cima, baixo, direita e esquerda)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-1" y="4789175"/>
            <a:ext cx="45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3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197" y="1176400"/>
            <a:ext cx="1764450" cy="22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6589077" y="3661650"/>
            <a:ext cx="232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scratch - Fadinha Feliz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Resolução</a:t>
            </a:r>
            <a:endParaRPr/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0" name="Google Shape;180;p32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11438" l="12500" r="72940" t="19018"/>
          <a:stretch/>
        </p:blipFill>
        <p:spPr>
          <a:xfrm>
            <a:off x="2986412" y="1151174"/>
            <a:ext cx="2359975" cy="317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Fundamentos da Computação</a:t>
            </a:r>
            <a:endParaRPr/>
          </a:p>
        </p:txBody>
      </p:sp>
      <p:sp>
        <p:nvSpPr>
          <p:cNvPr id="187" name="Google Shape;187;p3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88" name="Google Shape;188;p38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522450" y="1186725"/>
            <a:ext cx="80877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</a:pP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blocos </a:t>
            </a:r>
            <a:r>
              <a:rPr b="1"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 </a:t>
            </a: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permitem calcular novos valores; juntar palavras, valores e/ou variáveis;  somar; dividir; comparar; ver se é verdadeiro ou falso; sortear; etc.</a:t>
            </a:r>
            <a:endParaRPr/>
          </a:p>
          <a:p>
            <a:pPr indent="-31432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</a:pP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 muito úteis em qualquer problema que você tiver, pois é através deles que resolvemos situações um pouco mais complexas.</a:t>
            </a:r>
            <a:endParaRPr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5" name="Google Shape;195;p3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" name="Google Shape;196;p3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Principais Operadores</a:t>
            </a:r>
            <a:endParaRPr/>
          </a:p>
        </p:txBody>
      </p:sp>
      <p:sp>
        <p:nvSpPr>
          <p:cNvPr id="202" name="Google Shape;202;p40"/>
          <p:cNvSpPr txBox="1"/>
          <p:nvPr>
            <p:ph idx="12" type="sldNum"/>
          </p:nvPr>
        </p:nvSpPr>
        <p:spPr>
          <a:xfrm>
            <a:off x="0" y="47891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4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54444" l="4566" r="89062" t="25085"/>
          <a:stretch/>
        </p:blipFill>
        <p:spPr>
          <a:xfrm>
            <a:off x="321100" y="1233623"/>
            <a:ext cx="1363350" cy="24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348325" y="3757050"/>
            <a:ext cx="13089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fundamentais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33176" l="4753" r="87683" t="52652"/>
          <a:stretch/>
        </p:blipFill>
        <p:spPr>
          <a:xfrm>
            <a:off x="1899388" y="1519800"/>
            <a:ext cx="1694199" cy="17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1847725" y="3506700"/>
            <a:ext cx="1991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comparativas entre dois elementos</a:t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8" name="Google Shape;208;p40"/>
          <p:cNvPicPr preferRelativeResize="0"/>
          <p:nvPr/>
        </p:nvPicPr>
        <p:blipFill rotWithShape="1">
          <a:blip r:embed="rId4">
            <a:alphaModFix/>
          </a:blip>
          <a:srcRect b="31042" l="4789" r="87595" t="54730"/>
          <a:stretch/>
        </p:blipFill>
        <p:spPr>
          <a:xfrm>
            <a:off x="4048985" y="1419348"/>
            <a:ext cx="1991700" cy="2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/>
        </p:nvSpPr>
        <p:spPr>
          <a:xfrm>
            <a:off x="4106875" y="3767700"/>
            <a:ext cx="1694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lógicas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0" name="Google Shape;210;p40"/>
          <p:cNvPicPr preferRelativeResize="0"/>
          <p:nvPr/>
        </p:nvPicPr>
        <p:blipFill rotWithShape="1">
          <a:blip r:embed="rId5">
            <a:alphaModFix/>
          </a:blip>
          <a:srcRect b="29473" l="4728" r="82227" t="31097"/>
          <a:stretch/>
        </p:blipFill>
        <p:spPr>
          <a:xfrm>
            <a:off x="6545075" y="738493"/>
            <a:ext cx="1826199" cy="259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6682150" y="3942026"/>
            <a:ext cx="1635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Outros operadores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2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</a:pP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</a:t>
            </a:r>
            <a:r>
              <a:rPr b="1"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variável</a:t>
            </a: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espaço no programa que fica salvo na memória, espaço esse a qual podemos adicionar alguma informação.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2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</a:pP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partir do momento em que a informação é guardada, podemos realizar algumas operações, como modificar o valor dessa variável e utilizá-la de outras formas depois, por exemplo, exibindo-a para o usuário.</a:t>
            </a:r>
            <a:endParaRPr/>
          </a:p>
          <a:p>
            <a:pPr indent="-342900" lvl="2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•"/>
            </a:pPr>
            <a:r>
              <a:rPr lang="pt-B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variáveis podem armazenar números e sequência de letras.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-1" y="4789175"/>
            <a:ext cx="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Vestido de Abby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Interação com o usuário</a:t>
            </a:r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390600" y="1226950"/>
            <a:ext cx="48873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pt-BR" sz="2400"/>
              <a:t>Objetivos: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o conceito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Atores,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Fantasias,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Falas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o cenário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Bedroom 2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os atores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Abby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Dress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as fantasias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Dress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acordo com as falas;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Interagir com o usuário através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42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 rotWithShape="1">
          <a:blip r:embed="rId3">
            <a:alphaModFix/>
          </a:blip>
          <a:srcRect b="34713" l="64049" r="550" t="21283"/>
          <a:stretch/>
        </p:blipFill>
        <p:spPr>
          <a:xfrm>
            <a:off x="5587175" y="1286825"/>
            <a:ext cx="3285326" cy="22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2"/>
          <p:cNvSpPr txBox="1"/>
          <p:nvPr/>
        </p:nvSpPr>
        <p:spPr>
          <a:xfrm>
            <a:off x="5587172" y="3865000"/>
            <a:ext cx="343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https://scratch.mit.edu/projects/324598756/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Vestido de Abby - Resolução</a:t>
            </a:r>
            <a:endParaRPr/>
          </a:p>
        </p:txBody>
      </p:sp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0" y="47891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 rotWithShape="1">
          <a:blip r:embed="rId3">
            <a:alphaModFix/>
          </a:blip>
          <a:srcRect b="28556" l="25956" r="40129" t="26036"/>
          <a:stretch/>
        </p:blipFill>
        <p:spPr>
          <a:xfrm>
            <a:off x="500677" y="1072675"/>
            <a:ext cx="4557823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 rotWithShape="1">
          <a:blip r:embed="rId4">
            <a:alphaModFix/>
          </a:blip>
          <a:srcRect b="20189" l="26950" r="51221" t="30379"/>
          <a:stretch/>
        </p:blipFill>
        <p:spPr>
          <a:xfrm>
            <a:off x="5451250" y="1072675"/>
            <a:ext cx="2537325" cy="32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StoryGirl na Prática</a:t>
            </a:r>
            <a:endParaRPr/>
          </a:p>
        </p:txBody>
      </p:sp>
      <p:sp>
        <p:nvSpPr>
          <p:cNvPr id="83" name="Google Shape;83;p22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-1" y="4789175"/>
            <a:ext cx="51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44" name="Google Shape;244;p44"/>
          <p:cNvSpPr txBox="1"/>
          <p:nvPr>
            <p:ph idx="1" type="body"/>
          </p:nvPr>
        </p:nvSpPr>
        <p:spPr>
          <a:xfrm>
            <a:off x="522450" y="1186725"/>
            <a:ext cx="83928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Char char="•"/>
            </a:pPr>
            <a:r>
              <a:rPr lang="pt-BR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resolver um problema, contar uma história, jogar um jogo, ou qualquer coisa parecida, precisamos tomar decisões. </a:t>
            </a:r>
            <a:endParaRPr sz="1500"/>
          </a:p>
          <a:p>
            <a:pPr indent="-349250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Char char="•"/>
            </a:pPr>
            <a:r>
              <a:rPr lang="pt-BR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computação, quando nos deparamos com um problema assim, a solução é usar as </a:t>
            </a:r>
            <a:r>
              <a:rPr b="1" lang="pt-BR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estruturas de decisão</a:t>
            </a:r>
            <a:r>
              <a:rPr lang="pt-BR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500"/>
          </a:p>
          <a:p>
            <a:pPr indent="-349250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Char char="•"/>
            </a:pPr>
            <a:r>
              <a:rPr lang="pt-BR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funcionamento é simples: com base no resultado de uma expressão booleana (VERDADEIRO ou FALSO), o fluxo do algoritmo segue para um bloco de instruções ou não.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</p:txBody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6" name="Google Shape;246;p4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52" name="Google Shape;252;p45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4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1" y="1290215"/>
            <a:ext cx="3638100" cy="311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/>
        </p:nvSpPr>
        <p:spPr>
          <a:xfrm>
            <a:off x="5653603" y="1900549"/>
            <a:ext cx="2744400" cy="1600800"/>
          </a:xfrm>
          <a:prstGeom prst="rect">
            <a:avLst/>
          </a:prstGeom>
          <a:solidFill>
            <a:srgbClr val="FC279C">
              <a:alpha val="7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uso do SENÃO é opcional. É muito usado em casos onde há somente dois casos prováveis naquela condição, evitando que você escreva duas estruturas de condição desnecessariamente.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107578" y="445972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46"/>
          <p:cNvSpPr txBox="1"/>
          <p:nvPr>
            <p:ph idx="2" type="subTitle"/>
          </p:nvPr>
        </p:nvSpPr>
        <p:spPr>
          <a:xfrm>
            <a:off x="498175" y="449900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5670174" y="941704"/>
            <a:ext cx="31728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2" marL="1028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418448" y="1326274"/>
            <a:ext cx="3619200" cy="7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51796" l="27933" r="53354" t="31785"/>
          <a:stretch/>
        </p:blipFill>
        <p:spPr>
          <a:xfrm>
            <a:off x="5441998" y="1058324"/>
            <a:ext cx="2584725" cy="12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25606" y="1391099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418448" y="2704162"/>
            <a:ext cx="3619200" cy="149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Senão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“eu não entendo mais este mundo”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5">
            <a:alphaModFix/>
          </a:blip>
          <a:srcRect b="17227" l="28781" r="54225" t="61377"/>
          <a:stretch/>
        </p:blipFill>
        <p:spPr>
          <a:xfrm>
            <a:off x="5473823" y="2629999"/>
            <a:ext cx="2521076" cy="1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87581" y="3179711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4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277" name="Google Shape;277;p47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400"/>
              <a:t>Os 4 exemplos discutidos neste encontro representam uma história cada.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400"/>
              <a:t>Para automatizar/programar as histórias, foi preciso criar um </a:t>
            </a:r>
            <a:r>
              <a:rPr b="1" lang="pt-BR" sz="2400"/>
              <a:t>algoritmo</a:t>
            </a:r>
            <a:r>
              <a:rPr lang="pt-BR" sz="2400"/>
              <a:t>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400"/>
              <a:t>O algoritmo nada mais é uma do que estrutura que organiza o raciocínio e resolve problemas.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100"/>
              <a:t>Para contarmos uma história, precisamos ter um raciocínio organizado e entender o início, meio e fim da história. </a:t>
            </a:r>
            <a:endParaRPr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p4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4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a1641b86e_0_92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4 - Sapo NPC - Estrutura de condição</a:t>
            </a:r>
            <a:endParaRPr/>
          </a:p>
        </p:txBody>
      </p:sp>
      <p:sp>
        <p:nvSpPr>
          <p:cNvPr id="285" name="Google Shape;285;g28a1641b86e_0_92"/>
          <p:cNvSpPr txBox="1"/>
          <p:nvPr>
            <p:ph idx="1" type="body"/>
          </p:nvPr>
        </p:nvSpPr>
        <p:spPr>
          <a:xfrm>
            <a:off x="390750" y="1035975"/>
            <a:ext cx="52968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Arial"/>
              <a:buNone/>
            </a:pPr>
            <a:r>
              <a:rPr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o conceito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Operações, Variáveis, Eventos, Upload de objetos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os atores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Wizard-toad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Rosa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o valor da variável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Rosa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acordo com o clique;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Interagir com o usuário através dos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atores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94736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85714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8a1641b86e_0_92"/>
          <p:cNvSpPr txBox="1"/>
          <p:nvPr>
            <p:ph idx="12" type="sldNum"/>
          </p:nvPr>
        </p:nvSpPr>
        <p:spPr>
          <a:xfrm>
            <a:off x="-1" y="4789175"/>
            <a:ext cx="50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27</a:t>
            </a:r>
            <a:endParaRPr/>
          </a:p>
        </p:txBody>
      </p:sp>
      <p:sp>
        <p:nvSpPr>
          <p:cNvPr id="287" name="Google Shape;287;g28a1641b86e_0_92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g28a1641b86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500" y="1310725"/>
            <a:ext cx="3151651" cy="233725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8a1641b86e_0_92"/>
          <p:cNvSpPr txBox="1"/>
          <p:nvPr/>
        </p:nvSpPr>
        <p:spPr>
          <a:xfrm>
            <a:off x="5547647" y="3711000"/>
            <a:ext cx="343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https://scratch.mit.edu/projects/905872090/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a1641b86e_2_1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4 - Sapo NPC - Resolução</a:t>
            </a:r>
            <a:endParaRPr/>
          </a:p>
        </p:txBody>
      </p:sp>
      <p:sp>
        <p:nvSpPr>
          <p:cNvPr id="295" name="Google Shape;295;g28a1641b86e_2_15"/>
          <p:cNvSpPr txBox="1"/>
          <p:nvPr>
            <p:ph idx="12" type="sldNum"/>
          </p:nvPr>
        </p:nvSpPr>
        <p:spPr>
          <a:xfrm>
            <a:off x="-1" y="4789175"/>
            <a:ext cx="50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27</a:t>
            </a:r>
            <a:endParaRPr/>
          </a:p>
        </p:txBody>
      </p:sp>
      <p:sp>
        <p:nvSpPr>
          <p:cNvPr id="296" name="Google Shape;296;g28a1641b86e_2_1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g28a1641b86e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850" y="1017725"/>
            <a:ext cx="3516057" cy="36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8a1641b86e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75" y="1017725"/>
            <a:ext cx="3418600" cy="25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304" name="Google Shape;304;p4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-1" y="4789175"/>
            <a:ext cx="49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Projeto Prático da Oficina</a:t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Pensem sobre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Escreva o texto sobre a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atores, cenários e ações a serem programadas.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diálogos da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Programa sua história no Scratch.</a:t>
            </a:r>
            <a:endParaRPr sz="2600"/>
          </a:p>
        </p:txBody>
      </p:sp>
      <p:sp>
        <p:nvSpPr>
          <p:cNvPr id="312" name="Google Shape;312;p49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" name="Google Shape;313;p4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a1641b86e_2_9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Envie sua história para nós</a:t>
            </a:r>
            <a:endParaRPr/>
          </a:p>
        </p:txBody>
      </p:sp>
      <p:sp>
        <p:nvSpPr>
          <p:cNvPr id="319" name="Google Shape;319;g28a1641b86e_2_9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Salve sua história com o seu nome.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Compartilhe para o e-mail: </a:t>
            </a:r>
            <a:r>
              <a:rPr b="1" lang="pt-BR" sz="1600"/>
              <a:t>poly.ana.ufrj@gmail.com</a:t>
            </a:r>
            <a:endParaRPr b="1"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assunto: Oficina Tanguá 2023 - StoryGirl.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corpo do texto o seu nome, série, idade e e-mails.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Responda ao </a:t>
            </a:r>
            <a:r>
              <a:rPr lang="pt-BR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formulário de avaliação</a:t>
            </a:r>
            <a:endParaRPr sz="1600"/>
          </a:p>
        </p:txBody>
      </p:sp>
      <p:sp>
        <p:nvSpPr>
          <p:cNvPr id="320" name="Google Shape;320;g28a1641b86e_2_9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g28a1641b86e_2_9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a1641b86e_2_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Formulário de avaliação</a:t>
            </a:r>
            <a:endParaRPr/>
          </a:p>
        </p:txBody>
      </p:sp>
      <p:sp>
        <p:nvSpPr>
          <p:cNvPr id="327" name="Google Shape;327;g28a1641b86e_2_2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8" name="Google Shape;328;g28a1641b86e_2_2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g28a1641b86e_2_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30" name="Google Shape;330;g28a1641b86e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900" y="1081575"/>
            <a:ext cx="3220866" cy="3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Introdução</a:t>
            </a:r>
            <a:endParaRPr/>
          </a:p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pt-BR" sz="2400"/>
              <a:t>Introdução: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uma linguagem de programação gráfica.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Desenvolvida pelo MIT(</a:t>
            </a:r>
            <a:r>
              <a:rPr i="1" lang="pt-BR" sz="2000">
                <a:solidFill>
                  <a:schemeClr val="dk1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Massachusetts Institute of Technology</a:t>
            </a: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).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Ambiente de desenvolvimento que permite criar animações, histórias ou jogos no </a:t>
            </a:r>
            <a:r>
              <a:rPr i="1"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browser.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2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2649" y="1389499"/>
            <a:ext cx="1866300" cy="24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Oficina StoryGirl</a:t>
            </a:r>
            <a:endParaRPr/>
          </a:p>
        </p:txBody>
      </p:sp>
      <p:sp>
        <p:nvSpPr>
          <p:cNvPr id="336" name="Google Shape;336;p51"/>
          <p:cNvSpPr txBox="1"/>
          <p:nvPr>
            <p:ph idx="1" type="subTitle"/>
          </p:nvPr>
        </p:nvSpPr>
        <p:spPr>
          <a:xfrm>
            <a:off x="3189800" y="304185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900">
                <a:solidFill>
                  <a:schemeClr val="lt1"/>
                </a:solidFill>
              </a:rPr>
              <a:t>Obrigada!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5543068" y="4401435"/>
            <a:ext cx="241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http://www.storygirl.nce.ufrj.br/</a:t>
            </a:r>
            <a:endParaRPr b="1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@hellostorygirl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316" y="155200"/>
            <a:ext cx="1356801" cy="70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281" y="3794456"/>
            <a:ext cx="1382715" cy="122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Possibilidades</a:t>
            </a:r>
            <a:endParaRPr/>
          </a:p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2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01" name="Google Shape;1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217" y="1672500"/>
            <a:ext cx="3229757" cy="24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" y="1672500"/>
            <a:ext cx="2963391" cy="23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a1641b86e_0_7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Crie a sua conta</a:t>
            </a:r>
            <a:endParaRPr/>
          </a:p>
        </p:txBody>
      </p:sp>
      <p:sp>
        <p:nvSpPr>
          <p:cNvPr id="108" name="Google Shape;108;g28a1641b86e_0_7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g28a1641b86e_0_7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0" name="Google Shape;110;g28a1641b86e_0_75"/>
          <p:cNvSpPr txBox="1"/>
          <p:nvPr>
            <p:ph idx="1" type="body"/>
          </p:nvPr>
        </p:nvSpPr>
        <p:spPr>
          <a:xfrm>
            <a:off x="2319575" y="3590479"/>
            <a:ext cx="3855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Vamos lá!</a:t>
            </a:r>
            <a:endParaRPr sz="3621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https://scratch.mit.edu/</a:t>
            </a:r>
            <a:endParaRPr sz="3621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82644"/>
              <a:buNone/>
            </a:pPr>
            <a:r>
              <a:t/>
            </a:r>
            <a:endParaRPr sz="302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15094"/>
              <a:buNone/>
            </a:pPr>
            <a:r>
              <a:t/>
            </a:r>
            <a:endParaRPr sz="397"/>
          </a:p>
        </p:txBody>
      </p:sp>
      <p:pic>
        <p:nvPicPr>
          <p:cNvPr id="111" name="Google Shape;111;g28a1641b86e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88" y="892300"/>
            <a:ext cx="693862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Principais Componentes</a:t>
            </a:r>
            <a:endParaRPr/>
          </a:p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2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926" y="1096873"/>
            <a:ext cx="6358150" cy="3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Ambientação no Scratch</a:t>
            </a:r>
            <a:endParaRPr/>
          </a:p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81081"/>
              <a:buNone/>
            </a:pPr>
            <a:r>
              <a:rPr lang="pt-BR" sz="2400"/>
              <a:t>Objetivos: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o conceito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Atores</a:t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cenário</a:t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“GatoFalante”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GatoFalante, repita as frases “Olá” e “Tudo bem?” intercaladas em um intervalo de 2 segundos, assim que a bandeira for clicada.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2417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92664"/>
              <a:buNone/>
            </a:pPr>
            <a:r>
              <a:t/>
            </a:r>
            <a:endParaRPr sz="2100"/>
          </a:p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/>
        </p:nvSpPr>
        <p:spPr>
          <a:xfrm>
            <a:off x="6168438" y="3783150"/>
            <a:ext cx="2855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https://scratch.mit.edu/projects/500864228/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Resolução</a:t>
            </a:r>
            <a:endParaRPr/>
          </a:p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340" y="1057100"/>
            <a:ext cx="2346743" cy="324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a1641b86e_0_6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Agora é a sua vez!</a:t>
            </a:r>
            <a:endParaRPr/>
          </a:p>
        </p:txBody>
      </p:sp>
      <p:sp>
        <p:nvSpPr>
          <p:cNvPr id="143" name="Google Shape;143;g28a1641b86e_0_66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81080"/>
              <a:buNone/>
            </a:pPr>
            <a:r>
              <a:rPr lang="pt-BR" sz="2400"/>
              <a:t>Vamos para o Scratch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810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81080"/>
              <a:buNone/>
            </a:pPr>
            <a:r>
              <a:rPr lang="pt-BR" sz="2400"/>
              <a:t>Objetivos: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o conceito de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 </a:t>
            </a: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Atores</a:t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cenário</a:t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“GatoFalante”</a:t>
            </a:r>
            <a:endParaRPr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entury Gothic"/>
              <a:buAutoNum type="arabicPeriod"/>
            </a:pPr>
            <a:r>
              <a:rPr lang="pt-BR" sz="1800">
                <a:solidFill>
                  <a:srgbClr val="4242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GatoFalante, repita as frases “Olá” e “Tudo bem?” intercaladas em um intervalo de 2 segundos, assim que a bandeira for clicada.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2417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92663"/>
              <a:buNone/>
            </a:pPr>
            <a:r>
              <a:t/>
            </a:r>
            <a:endParaRPr sz="2100"/>
          </a:p>
        </p:txBody>
      </p:sp>
      <p:sp>
        <p:nvSpPr>
          <p:cNvPr id="144" name="Google Shape;144;g28a1641b86e_0_66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g28a1641b86e_0_6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46" name="Google Shape;146;g28a1641b86e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8a1641b86e_0_66"/>
          <p:cNvSpPr txBox="1"/>
          <p:nvPr/>
        </p:nvSpPr>
        <p:spPr>
          <a:xfrm>
            <a:off x="6168438" y="3783150"/>
            <a:ext cx="2855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https://scratch.mit.edu/projects/500864228/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